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19"/>
  </p:notesMasterIdLst>
  <p:sldIdLst>
    <p:sldId id="257" r:id="rId2"/>
    <p:sldId id="258" r:id="rId3"/>
    <p:sldId id="260" r:id="rId4"/>
    <p:sldId id="303" r:id="rId5"/>
    <p:sldId id="304" r:id="rId6"/>
    <p:sldId id="309" r:id="rId7"/>
    <p:sldId id="268" r:id="rId8"/>
    <p:sldId id="261" r:id="rId9"/>
    <p:sldId id="264" r:id="rId10"/>
    <p:sldId id="306" r:id="rId11"/>
    <p:sldId id="307" r:id="rId12"/>
    <p:sldId id="275" r:id="rId13"/>
    <p:sldId id="308" r:id="rId14"/>
    <p:sldId id="270" r:id="rId15"/>
    <p:sldId id="280" r:id="rId16"/>
    <p:sldId id="263" r:id="rId17"/>
    <p:sldId id="285" r:id="rId18"/>
  </p:sldIdLst>
  <p:sldSz cx="9144000" cy="5143500" type="screen16x9"/>
  <p:notesSz cx="6858000" cy="9144000"/>
  <p:embeddedFontLst>
    <p:embeddedFont>
      <p:font typeface="Roboto Slab Regular" panose="020B0604020202020204" charset="0"/>
      <p:regular r:id="rId20"/>
      <p:bold r:id="rId21"/>
    </p:embeddedFont>
    <p:embeddedFont>
      <p:font typeface="Squada One" panose="020B0604020202020204" charset="0"/>
      <p:regular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F7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3C1572-E359-4A39-BACF-0CF08FFD4218}">
  <a:tblStyle styleId="{563C1572-E359-4A39-BACF-0CF08FFD42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114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/Relationships>
</file>

<file path=ppt/media/image1.png>
</file>

<file path=ppt/media/image2.jp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12253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8447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4dfce81f19_0_1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4dfce81f19_0_1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4dfce81f19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4dfce81f19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7334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dfce81f19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dfce81f19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Gemiddelde score blijft altijd ongeveer gelijk (rond 56)</a:t>
            </a: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4dfce81f19_0_1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4dfce81f19_0_1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4dfce81f19_0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4dfce81f19_0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dfce81f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dfce81f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4dfce81f19_0_1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4dfce81f19_0_1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4449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dfce81f1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dfce81f1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77569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dfce81f1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dfce81f1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12 categorieën (disclaimer vooraf)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79755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dfce81f19_0_1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dfce81f19_0_1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fce81f19_0_1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fce81f19_0_1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AST TITTLE 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>
            <a:off x="59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-5400000" flipH="1">
            <a:off x="5044662" y="1063921"/>
            <a:ext cx="5163784" cy="3035942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5400000" flipH="1">
            <a:off x="-1030572" y="1031119"/>
            <a:ext cx="5163784" cy="3101528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1279448" y="9121"/>
            <a:ext cx="6625835" cy="1870226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avLst/>
            <a:gdLst/>
            <a:ahLst/>
            <a:cxnLst/>
            <a:rect l="l" t="t" r="r" b="b"/>
            <a:pathLst>
              <a:path w="332" h="54" extrusionOk="0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824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3">
  <p:cSld name="CAPTION_ONLY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>
            <a:spLocks noGrp="1"/>
          </p:cNvSpPr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6" name="Google Shape;126;p13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25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ctrTitle" idx="2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3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30" name="Google Shape;130;p13"/>
          <p:cNvCxnSpPr/>
          <p:nvPr/>
        </p:nvCxnSpPr>
        <p:spPr>
          <a:xfrm rot="-5400000" flipH="1">
            <a:off x="1928725" y="389725"/>
            <a:ext cx="5208900" cy="4334400"/>
          </a:xfrm>
          <a:prstGeom prst="bentConnector3">
            <a:avLst>
              <a:gd name="adj1" fmla="val 72444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3"/>
          <p:cNvSpPr txBox="1">
            <a:spLocks noGrp="1"/>
          </p:cNvSpPr>
          <p:nvPr>
            <p:ph type="title" idx="4" hasCustomPrompt="1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4">
  <p:cSld name="CAPTION_ONLY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5" name="Google Shape;135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4"/>
          <p:cNvSpPr/>
          <p:nvPr/>
        </p:nvSpPr>
        <p:spPr>
          <a:xfrm flipH="1">
            <a:off x="-646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ctrTitle" idx="2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3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39" name="Google Shape;139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name="adj1" fmla="val 72444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4"/>
          <p:cNvSpPr txBox="1">
            <a:spLocks noGrp="1"/>
          </p:cNvSpPr>
          <p:nvPr>
            <p:ph type="title" idx="4" hasCustomPrompt="1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3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0" y="0"/>
            <a:ext cx="3840110" cy="5143447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/>
          <p:nvPr/>
        </p:nvSpPr>
        <p:spPr>
          <a:xfrm rot="-5400000">
            <a:off x="5722640" y="1719999"/>
            <a:ext cx="5141811" cy="1701942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DESIGN 1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 rot="10800000" flipH="1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 rot="-5400000" flipH="1">
            <a:off x="4923769" y="907469"/>
            <a:ext cx="5140098" cy="3300483"/>
          </a:xfrm>
          <a:custGeom>
            <a:avLst/>
            <a:gdLst/>
            <a:ahLst/>
            <a:cxnLst/>
            <a:rect l="l" t="t" r="r" b="b"/>
            <a:pathLst>
              <a:path w="65996" h="42375" extrusionOk="0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 rot="10800000">
            <a:off x="-54" y="-17727"/>
            <a:ext cx="9144055" cy="2581025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 flipH="1">
            <a:off x="519" y="1827269"/>
            <a:ext cx="5140098" cy="3300483"/>
          </a:xfrm>
          <a:custGeom>
            <a:avLst/>
            <a:gdLst/>
            <a:ahLst/>
            <a:cxnLst/>
            <a:rect l="l" t="t" r="r" b="b"/>
            <a:pathLst>
              <a:path w="65996" h="42375" extrusionOk="0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1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name="adj1" fmla="val 0"/>
              <a:gd name="adj2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>
            <a:spLocks noGrp="1"/>
          </p:cNvSpPr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SUBTITLE ">
  <p:cSld name="CUSTOM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ubTitle" idx="1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ctrTitle" idx="2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3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ctrTitle" idx="4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1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ctrTitle" idx="3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ubTitle" idx="4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ctrTitle" idx="5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ubTitle" idx="6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ctrTitle" idx="2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3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ctrTitle" idx="4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5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ULE">
  <p:cSld name="CUSTOM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2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 rot="10800000">
            <a:off x="565467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subTitle" idx="1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ubTitle" idx="2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subTitle" idx="3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94" name="Google Shape;94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0"/>
          <p:cNvSpPr txBox="1">
            <a:spLocks noGrp="1"/>
          </p:cNvSpPr>
          <p:nvPr>
            <p:ph type="subTitle" idx="4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subTitle" idx="5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subTitle" idx="6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subTitle" idx="7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subTitle" idx="8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title" idx="9" hasCustomPrompt="1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" name="Google Shape;102;p10"/>
          <p:cNvSpPr txBox="1">
            <a:spLocks noGrp="1"/>
          </p:cNvSpPr>
          <p:nvPr>
            <p:ph type="title" idx="13" hasCustomPrompt="1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>
            <a:spLocks noGrp="1"/>
          </p:cNvSpPr>
          <p:nvPr>
            <p:ph type="title" idx="14" hasCustomPrompt="1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>
            <a:spLocks noGrp="1"/>
          </p:cNvSpPr>
          <p:nvPr>
            <p:ph type="title" idx="15" hasCustomPrompt="1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1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525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ubTitle" idx="1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0" name="Google Shape;110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1" name="Google Shape;111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3" name="Google Shape;113;p11"/>
          <p:cNvSpPr txBox="1">
            <a:spLocks noGrp="1"/>
          </p:cNvSpPr>
          <p:nvPr>
            <p:ph type="title" idx="2" hasCustomPrompt="1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2">
  <p:cSld name="CUSTOM_9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2"/>
          <p:cNvSpPr/>
          <p:nvPr/>
        </p:nvSpPr>
        <p:spPr>
          <a:xfrm rot="10800000">
            <a:off x="-15" y="-17727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ubTitle" idx="1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0" name="Google Shape;120;p12"/>
            <p:cNvCxnSpPr>
              <a:stCxn id="118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2" name="Google Shape;122;p12"/>
          <p:cNvSpPr txBox="1">
            <a:spLocks noGrp="1"/>
          </p:cNvSpPr>
          <p:nvPr>
            <p:ph type="title" idx="2" hasCustomPrompt="1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42637"/>
            </a:gs>
            <a:gs pos="51000">
              <a:srgbClr val="242637"/>
            </a:gs>
            <a:gs pos="100000">
              <a:srgbClr val="33364F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6" r:id="rId13"/>
    <p:sldLayoutId id="214748367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FOLIAR DISEASES</a:t>
            </a:r>
            <a:endParaRPr dirty="0"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1"/>
          </p:nvPr>
        </p:nvSpPr>
        <p:spPr>
          <a:xfrm>
            <a:off x="3200400" y="3252298"/>
            <a:ext cx="3676013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BINDELS STEVE, MAX JELLE, TASSENOY STIJN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DROPOUT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777085" y="3797469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</a:t>
            </a: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11413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AUGMENTATION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779392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Weinig verandering, niet veel beter en niet veel slechter...</a:t>
            </a: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09966" y="335431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RMSPROP OPTIMIZER GEBRUIKEN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FF0000"/>
                </a:solidFill>
                <a:latin typeface="+mj-lt"/>
              </a:rPr>
              <a:t>✘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Accuracy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decreases</a:t>
            </a:r>
            <a:endParaRPr lang="nl-BE" dirty="0">
              <a:solidFill>
                <a:srgbClr val="C9D1D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642489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779" y="3357679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EARLY STOPPING VERHOGEN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718370" y="3999014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(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Relu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+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Softmax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)</a:t>
            </a:r>
          </a:p>
          <a:p>
            <a:pPr marL="152400" indent="0"/>
            <a:r>
              <a:rPr lang="nl-BE" dirty="0" err="1">
                <a:solidFill>
                  <a:srgbClr val="C9D1D9"/>
                </a:solidFill>
                <a:latin typeface="+mj-lt"/>
              </a:rPr>
              <a:t>Early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stopping bijna na de 4</a:t>
            </a:r>
            <a:r>
              <a:rPr lang="nl-BE" baseline="30000" dirty="0">
                <a:solidFill>
                  <a:srgbClr val="C9D1D9"/>
                </a:solidFill>
                <a:latin typeface="+mj-lt"/>
              </a:rPr>
              <a:t>e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epoch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…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✘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11413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HOGERE DROPOUT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93657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Vorige was een te lage </a:t>
            </a:r>
            <a:r>
              <a:rPr lang="nl-NL" b="0" i="0" dirty="0" err="1">
                <a:solidFill>
                  <a:srgbClr val="C9D1D9"/>
                </a:solidFill>
                <a:effectLst/>
                <a:latin typeface="+mj-lt"/>
              </a:rPr>
              <a:t>dropout</a:t>
            </a:r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...</a:t>
            </a:r>
          </a:p>
          <a:p>
            <a:pPr marL="152400" indent="0" algn="l"/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✘ Maximum ~37% </a:t>
            </a:r>
            <a:r>
              <a:rPr lang="nl-NL" b="0" i="0" dirty="0" err="1">
                <a:solidFill>
                  <a:srgbClr val="C9D1D9"/>
                </a:solidFill>
                <a:effectLst/>
                <a:latin typeface="+mj-lt"/>
              </a:rPr>
              <a:t>acc</a:t>
            </a:r>
            <a:endParaRPr lang="nl-NL" b="0" i="0" dirty="0">
              <a:solidFill>
                <a:srgbClr val="C9D1D9"/>
              </a:solidFill>
              <a:effectLst/>
              <a:latin typeface="+mj-lt"/>
            </a:endParaRP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09966" y="335431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LONG SHORT-TERM MEMORY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C9D1D9"/>
                </a:solidFill>
                <a:latin typeface="+mj-lt"/>
              </a:rPr>
              <a:t>Twijfel over mogelijkheid tot uitvoeren…</a:t>
            </a:r>
          </a:p>
        </p:txBody>
      </p:sp>
    </p:spTree>
    <p:extLst>
      <p:ext uri="{BB962C8B-B14F-4D97-AF65-F5344CB8AC3E}">
        <p14:creationId xmlns:p14="http://schemas.microsoft.com/office/powerpoint/2010/main" val="36622068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46"/>
          <p:cNvSpPr txBox="1">
            <a:spLocks noGrp="1"/>
          </p:cNvSpPr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UITKOMST</a:t>
            </a:r>
            <a:endParaRPr dirty="0"/>
          </a:p>
        </p:txBody>
      </p:sp>
      <p:sp>
        <p:nvSpPr>
          <p:cNvPr id="1413" name="Google Shape;1413;p46"/>
          <p:cNvSpPr txBox="1">
            <a:spLocks noGrp="1"/>
          </p:cNvSpPr>
          <p:nvPr>
            <p:ph type="title" idx="2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414" name="Google Shape;1414;p46"/>
          <p:cNvSpPr txBox="1">
            <a:spLocks noGrp="1"/>
          </p:cNvSpPr>
          <p:nvPr>
            <p:ph type="subTitle" idx="1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Demonstratie</a:t>
            </a:r>
            <a:r>
              <a:rPr lang="en-US" dirty="0"/>
              <a:t> &amp; </a:t>
            </a:r>
            <a:r>
              <a:rPr lang="en-US" dirty="0" err="1"/>
              <a:t>uitkomsten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5" name="Google Shape;1505;p52"/>
          <p:cNvSpPr/>
          <p:nvPr/>
        </p:nvSpPr>
        <p:spPr>
          <a:xfrm rot="10800000" flipH="1">
            <a:off x="534750" y="-74125"/>
            <a:ext cx="3042300" cy="41133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1506" name="Google Shape;1506;p52"/>
          <p:cNvSpPr txBox="1">
            <a:spLocks noGrp="1"/>
          </p:cNvSpPr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FFFFFF"/>
                </a:solidFill>
              </a:rPr>
              <a:t>DEMO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07" name="Google Shape;1507;p52"/>
          <p:cNvSpPr txBox="1">
            <a:spLocks noGrp="1"/>
          </p:cNvSpPr>
          <p:nvPr>
            <p:ph type="subTitle" idx="1"/>
          </p:nvPr>
        </p:nvSpPr>
        <p:spPr>
          <a:xfrm>
            <a:off x="1014634" y="2982500"/>
            <a:ext cx="2189400" cy="595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>
                <a:solidFill>
                  <a:srgbClr val="FFFFFF"/>
                </a:solidFill>
              </a:rPr>
              <a:t>UITKOMST VAN HET ALGORITME</a:t>
            </a:r>
            <a:endParaRPr sz="1100" dirty="0">
              <a:solidFill>
                <a:srgbClr val="FFFFFF"/>
              </a:solidFill>
            </a:endParaRPr>
          </a:p>
        </p:txBody>
      </p:sp>
      <p:grpSp>
        <p:nvGrpSpPr>
          <p:cNvPr id="1509" name="Google Shape;1509;p52"/>
          <p:cNvGrpSpPr/>
          <p:nvPr/>
        </p:nvGrpSpPr>
        <p:grpSpPr>
          <a:xfrm>
            <a:off x="4366210" y="976222"/>
            <a:ext cx="4021458" cy="3062913"/>
            <a:chOff x="3804623" y="931514"/>
            <a:chExt cx="4311631" cy="3283920"/>
          </a:xfrm>
        </p:grpSpPr>
        <p:grpSp>
          <p:nvGrpSpPr>
            <p:cNvPr id="1510" name="Google Shape;1510;p52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511" name="Google Shape;1511;p52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2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513" name="Google Shape;1513;p52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2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5" name="Google Shape;1515;p52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2750058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ACURRACY SCORES</a:t>
            </a:r>
            <a:endParaRPr dirty="0"/>
          </a:p>
        </p:txBody>
      </p:sp>
      <p:grpSp>
        <p:nvGrpSpPr>
          <p:cNvPr id="333" name="Google Shape;333;p41"/>
          <p:cNvGrpSpPr/>
          <p:nvPr/>
        </p:nvGrpSpPr>
        <p:grpSpPr>
          <a:xfrm>
            <a:off x="2164012" y="1464478"/>
            <a:ext cx="1527068" cy="1970207"/>
            <a:chOff x="3212610" y="1680550"/>
            <a:chExt cx="1139773" cy="1470523"/>
          </a:xfrm>
        </p:grpSpPr>
        <p:grpSp>
          <p:nvGrpSpPr>
            <p:cNvPr id="334" name="Google Shape;334;p41"/>
            <p:cNvGrpSpPr/>
            <p:nvPr/>
          </p:nvGrpSpPr>
          <p:grpSpPr>
            <a:xfrm>
              <a:off x="3212610" y="1680550"/>
              <a:ext cx="1139773" cy="281744"/>
              <a:chOff x="3212610" y="1680550"/>
              <a:chExt cx="1139773" cy="281744"/>
            </a:xfrm>
          </p:grpSpPr>
          <p:sp>
            <p:nvSpPr>
              <p:cNvPr id="335" name="Google Shape;335;p41"/>
              <p:cNvSpPr/>
              <p:nvPr/>
            </p:nvSpPr>
            <p:spPr>
              <a:xfrm>
                <a:off x="3262675" y="172515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9C1B40">
                  <a:alpha val="83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41"/>
              <p:cNvSpPr/>
              <p:nvPr/>
            </p:nvSpPr>
            <p:spPr>
              <a:xfrm>
                <a:off x="3212610" y="1680550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1"/>
              <p:cNvSpPr/>
              <p:nvPr/>
            </p:nvSpPr>
            <p:spPr>
              <a:xfrm>
                <a:off x="3262675" y="1725150"/>
                <a:ext cx="810066" cy="191100"/>
              </a:xfrm>
              <a:prstGeom prst="roundRect">
                <a:avLst>
                  <a:gd name="adj" fmla="val 16667"/>
                </a:avLst>
              </a:prstGeom>
              <a:solidFill>
                <a:srgbClr val="9C1B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38" name="Google Shape;338;p41"/>
            <p:cNvGrpSpPr/>
            <p:nvPr/>
          </p:nvGrpSpPr>
          <p:grpSpPr>
            <a:xfrm>
              <a:off x="3212610" y="2275940"/>
              <a:ext cx="1139773" cy="281744"/>
              <a:chOff x="3212610" y="2275940"/>
              <a:chExt cx="1139773" cy="281744"/>
            </a:xfrm>
          </p:grpSpPr>
          <p:sp>
            <p:nvSpPr>
              <p:cNvPr id="339" name="Google Shape;339;p41"/>
              <p:cNvSpPr/>
              <p:nvPr/>
            </p:nvSpPr>
            <p:spPr>
              <a:xfrm>
                <a:off x="3262675" y="232054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33364F">
                  <a:alpha val="65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41"/>
              <p:cNvSpPr/>
              <p:nvPr/>
            </p:nvSpPr>
            <p:spPr>
              <a:xfrm>
                <a:off x="3212610" y="2275940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41"/>
              <p:cNvSpPr/>
              <p:nvPr/>
            </p:nvSpPr>
            <p:spPr>
              <a:xfrm>
                <a:off x="3262676" y="2320540"/>
                <a:ext cx="523222" cy="191100"/>
              </a:xfrm>
              <a:prstGeom prst="roundRect">
                <a:avLst>
                  <a:gd name="adj" fmla="val 16667"/>
                </a:avLst>
              </a:prstGeom>
              <a:solidFill>
                <a:srgbClr val="33364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2" name="Google Shape;342;p41"/>
            <p:cNvGrpSpPr/>
            <p:nvPr/>
          </p:nvGrpSpPr>
          <p:grpSpPr>
            <a:xfrm>
              <a:off x="3212610" y="2869329"/>
              <a:ext cx="1139773" cy="281744"/>
              <a:chOff x="3212610" y="2869329"/>
              <a:chExt cx="1139773" cy="281744"/>
            </a:xfrm>
          </p:grpSpPr>
          <p:sp>
            <p:nvSpPr>
              <p:cNvPr id="343" name="Google Shape;343;p41"/>
              <p:cNvSpPr/>
              <p:nvPr/>
            </p:nvSpPr>
            <p:spPr>
              <a:xfrm>
                <a:off x="3262675" y="291466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FFFFFF">
                  <a:alpha val="6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4" name="Google Shape;344;p41"/>
              <p:cNvSpPr/>
              <p:nvPr/>
            </p:nvSpPr>
            <p:spPr>
              <a:xfrm>
                <a:off x="3212610" y="2869329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41"/>
              <p:cNvSpPr/>
              <p:nvPr/>
            </p:nvSpPr>
            <p:spPr>
              <a:xfrm>
                <a:off x="3262650" y="2917375"/>
                <a:ext cx="295751" cy="1911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346" name="Google Shape;346;p41"/>
          <p:cNvCxnSpPr/>
          <p:nvPr/>
        </p:nvCxnSpPr>
        <p:spPr>
          <a:xfrm>
            <a:off x="3688297" y="1652251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7" name="Google Shape;347;p41"/>
          <p:cNvCxnSpPr/>
          <p:nvPr/>
        </p:nvCxnSpPr>
        <p:spPr>
          <a:xfrm>
            <a:off x="3678947" y="2449589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8" name="Google Shape;348;p41"/>
          <p:cNvCxnSpPr/>
          <p:nvPr/>
        </p:nvCxnSpPr>
        <p:spPr>
          <a:xfrm>
            <a:off x="3678947" y="3246964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" name="Tekstvak 1">
            <a:extLst>
              <a:ext uri="{FF2B5EF4-FFF2-40B4-BE49-F238E27FC236}">
                <a16:creationId xmlns:a16="http://schemas.microsoft.com/office/drawing/2014/main" id="{09F45DF9-79B0-469C-9F41-7927C1DF42D4}"/>
              </a:ext>
            </a:extLst>
          </p:cNvPr>
          <p:cNvSpPr txBox="1"/>
          <p:nvPr/>
        </p:nvSpPr>
        <p:spPr>
          <a:xfrm>
            <a:off x="4572000" y="1484963"/>
            <a:ext cx="2170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56,37 % Beste score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16C5B986-A77A-4D5A-8854-DB1C6678B291}"/>
              </a:ext>
            </a:extLst>
          </p:cNvPr>
          <p:cNvSpPr txBox="1"/>
          <p:nvPr/>
        </p:nvSpPr>
        <p:spPr>
          <a:xfrm>
            <a:off x="4572000" y="2295700"/>
            <a:ext cx="246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~ 56 %   Gemiddelde score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61D0DC9F-26C6-4563-81CA-4E0D1E5FE771}"/>
              </a:ext>
            </a:extLst>
          </p:cNvPr>
          <p:cNvSpPr txBox="1"/>
          <p:nvPr/>
        </p:nvSpPr>
        <p:spPr>
          <a:xfrm>
            <a:off x="4572000" y="3106437"/>
            <a:ext cx="2753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~ 37 %   Laagste score</a:t>
            </a:r>
          </a:p>
        </p:txBody>
      </p:sp>
      <p:sp>
        <p:nvSpPr>
          <p:cNvPr id="39" name="Google Shape;343;p41">
            <a:extLst>
              <a:ext uri="{FF2B5EF4-FFF2-40B4-BE49-F238E27FC236}">
                <a16:creationId xmlns:a16="http://schemas.microsoft.com/office/drawing/2014/main" id="{25CF737F-865B-4C96-9A67-36ABFA773BDF}"/>
              </a:ext>
            </a:extLst>
          </p:cNvPr>
          <p:cNvSpPr/>
          <p:nvPr/>
        </p:nvSpPr>
        <p:spPr>
          <a:xfrm>
            <a:off x="2240747" y="3915313"/>
            <a:ext cx="1387095" cy="256036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  <a:alpha val="62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344;p41">
            <a:extLst>
              <a:ext uri="{FF2B5EF4-FFF2-40B4-BE49-F238E27FC236}">
                <a16:creationId xmlns:a16="http://schemas.microsoft.com/office/drawing/2014/main" id="{470004F3-EBB5-4767-8283-7DC5E805C8E0}"/>
              </a:ext>
            </a:extLst>
          </p:cNvPr>
          <p:cNvSpPr/>
          <p:nvPr/>
        </p:nvSpPr>
        <p:spPr>
          <a:xfrm>
            <a:off x="2173670" y="3854578"/>
            <a:ext cx="1527068" cy="377481"/>
          </a:xfrm>
          <a:custGeom>
            <a:avLst/>
            <a:gdLst/>
            <a:ahLst/>
            <a:cxnLst/>
            <a:rect l="l" t="t" r="r" b="b"/>
            <a:pathLst>
              <a:path w="90548" h="24709" extrusionOk="0">
                <a:moveTo>
                  <a:pt x="86646" y="514"/>
                </a:moveTo>
                <a:cubicBezTo>
                  <a:pt x="88537" y="514"/>
                  <a:pt x="90049" y="2027"/>
                  <a:pt x="90049" y="3841"/>
                </a:cubicBezTo>
                <a:lnTo>
                  <a:pt x="90049" y="20792"/>
                </a:lnTo>
                <a:cubicBezTo>
                  <a:pt x="90049" y="22682"/>
                  <a:pt x="88537" y="24195"/>
                  <a:pt x="86646" y="24195"/>
                </a:cubicBezTo>
                <a:lnTo>
                  <a:pt x="3917" y="24195"/>
                </a:lnTo>
                <a:cubicBezTo>
                  <a:pt x="2027" y="24195"/>
                  <a:pt x="515" y="22682"/>
                  <a:pt x="515" y="20792"/>
                </a:cubicBezTo>
                <a:lnTo>
                  <a:pt x="515" y="3841"/>
                </a:lnTo>
                <a:cubicBezTo>
                  <a:pt x="515" y="2027"/>
                  <a:pt x="2027" y="514"/>
                  <a:pt x="3917" y="514"/>
                </a:cubicBezTo>
                <a:close/>
                <a:moveTo>
                  <a:pt x="3917" y="0"/>
                </a:moveTo>
                <a:cubicBezTo>
                  <a:pt x="1770" y="0"/>
                  <a:pt x="1" y="1709"/>
                  <a:pt x="1" y="3841"/>
                </a:cubicBezTo>
                <a:lnTo>
                  <a:pt x="1" y="20792"/>
                </a:lnTo>
                <a:cubicBezTo>
                  <a:pt x="1" y="22939"/>
                  <a:pt x="1770" y="24709"/>
                  <a:pt x="3917" y="24709"/>
                </a:cubicBezTo>
                <a:lnTo>
                  <a:pt x="86646" y="24709"/>
                </a:lnTo>
                <a:cubicBezTo>
                  <a:pt x="88779" y="24709"/>
                  <a:pt x="90548" y="22939"/>
                  <a:pt x="90548" y="20792"/>
                </a:cubicBezTo>
                <a:lnTo>
                  <a:pt x="90548" y="3841"/>
                </a:lnTo>
                <a:cubicBezTo>
                  <a:pt x="90548" y="1709"/>
                  <a:pt x="88779" y="0"/>
                  <a:pt x="86646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45;p41">
            <a:extLst>
              <a:ext uri="{FF2B5EF4-FFF2-40B4-BE49-F238E27FC236}">
                <a16:creationId xmlns:a16="http://schemas.microsoft.com/office/drawing/2014/main" id="{C54397F9-28B7-4264-8EBC-8291F4DCD48C}"/>
              </a:ext>
            </a:extLst>
          </p:cNvPr>
          <p:cNvSpPr/>
          <p:nvPr/>
        </p:nvSpPr>
        <p:spPr>
          <a:xfrm>
            <a:off x="2240714" y="3918950"/>
            <a:ext cx="1240930" cy="256036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cxnSp>
        <p:nvCxnSpPr>
          <p:cNvPr id="42" name="Google Shape;348;p41">
            <a:extLst>
              <a:ext uri="{FF2B5EF4-FFF2-40B4-BE49-F238E27FC236}">
                <a16:creationId xmlns:a16="http://schemas.microsoft.com/office/drawing/2014/main" id="{2D7E5F18-3AC8-4D4C-A5EC-2C71B67F1F9B}"/>
              </a:ext>
            </a:extLst>
          </p:cNvPr>
          <p:cNvCxnSpPr>
            <a:cxnSpLocks/>
          </p:cNvCxnSpPr>
          <p:nvPr/>
        </p:nvCxnSpPr>
        <p:spPr>
          <a:xfrm>
            <a:off x="3688297" y="4035467"/>
            <a:ext cx="67705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5" name="Tekstvak 44">
            <a:extLst>
              <a:ext uri="{FF2B5EF4-FFF2-40B4-BE49-F238E27FC236}">
                <a16:creationId xmlns:a16="http://schemas.microsoft.com/office/drawing/2014/main" id="{58C25C25-F1CB-4FB6-AD43-231C8C0F9875}"/>
              </a:ext>
            </a:extLst>
          </p:cNvPr>
          <p:cNvSpPr txBox="1"/>
          <p:nvPr/>
        </p:nvSpPr>
        <p:spPr>
          <a:xfrm>
            <a:off x="4572000" y="3915313"/>
            <a:ext cx="2753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60 ~ 92 %   Training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51"/>
          <p:cNvSpPr txBox="1">
            <a:spLocks noGrp="1"/>
          </p:cNvSpPr>
          <p:nvPr>
            <p:ph type="ctrTitle" idx="2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REFLECTIE</a:t>
            </a:r>
            <a:endParaRPr dirty="0"/>
          </a:p>
        </p:txBody>
      </p:sp>
      <p:sp>
        <p:nvSpPr>
          <p:cNvPr id="1499" name="Google Shape;1499;p51"/>
          <p:cNvSpPr txBox="1">
            <a:spLocks noGrp="1"/>
          </p:cNvSpPr>
          <p:nvPr>
            <p:ph type="subTitle" idx="3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200" dirty="0"/>
              <a:t>Valkuilen, toekomst..?</a:t>
            </a:r>
          </a:p>
        </p:txBody>
      </p:sp>
      <p:sp>
        <p:nvSpPr>
          <p:cNvPr id="1500" name="Google Shape;1500;p51"/>
          <p:cNvSpPr txBox="1">
            <a:spLocks noGrp="1"/>
          </p:cNvSpPr>
          <p:nvPr>
            <p:ph type="title" idx="4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>
            <a:spLocks noGrp="1"/>
          </p:cNvSpPr>
          <p:nvPr>
            <p:ph type="ctrTitle" idx="4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REFLECTIE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4" name="Google Shape;264;p34"/>
          <p:cNvSpPr txBox="1">
            <a:spLocks noGrp="1"/>
          </p:cNvSpPr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BETERE HARDWARE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1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Limitatie: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Zwaardere modellen gebruiken </a:t>
            </a:r>
            <a:br>
              <a:rPr lang="es" dirty="0">
                <a:solidFill>
                  <a:srgbClr val="FFFFFF"/>
                </a:solidFill>
              </a:rPr>
            </a:br>
            <a:r>
              <a:rPr lang="es" dirty="0">
                <a:solidFill>
                  <a:srgbClr val="FFFFFF"/>
                </a:solidFill>
                <a:sym typeface="Wingdings" panose="05000000000000000000" pitchFamily="2" charset="2"/>
              </a:rPr>
              <a:t> Niet de juiste hardware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6" name="Google Shape;266;p34"/>
          <p:cNvSpPr txBox="1">
            <a:spLocks noGrp="1"/>
          </p:cNvSpPr>
          <p:nvPr>
            <p:ph type="ctrTitle" idx="2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RESULTAAT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7" name="Google Shape;267;p34"/>
          <p:cNvSpPr txBox="1">
            <a:spLocks noGrp="1"/>
          </p:cNvSpPr>
          <p:nvPr>
            <p:ph type="subTitle" idx="3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  <a:sym typeface="Wingdings" panose="05000000000000000000" pitchFamily="2" charset="2"/>
              </a:rPr>
              <a:t>Complex probleem</a:t>
            </a:r>
            <a:endParaRPr lang="nl-BE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Desondanks onze gelimiteerde hardware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  <a:sym typeface="Wingdings" panose="05000000000000000000" pitchFamily="2" charset="2"/>
              </a:rPr>
              <a:t> </a:t>
            </a:r>
            <a:r>
              <a:rPr lang="nl-BE" dirty="0">
                <a:solidFill>
                  <a:srgbClr val="FFFFFF"/>
                </a:solidFill>
              </a:rPr>
              <a:t>Gelukkig met ons resultaat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7" name="Google Shape;9073;p71">
            <a:extLst>
              <a:ext uri="{FF2B5EF4-FFF2-40B4-BE49-F238E27FC236}">
                <a16:creationId xmlns:a16="http://schemas.microsoft.com/office/drawing/2014/main" id="{CCFFA1FA-9A4B-40DD-B940-40C3DABFC8D8}"/>
              </a:ext>
            </a:extLst>
          </p:cNvPr>
          <p:cNvGrpSpPr/>
          <p:nvPr/>
        </p:nvGrpSpPr>
        <p:grpSpPr>
          <a:xfrm>
            <a:off x="2639884" y="2932833"/>
            <a:ext cx="423845" cy="422693"/>
            <a:chOff x="-3854372" y="2405000"/>
            <a:chExt cx="294600" cy="293800"/>
          </a:xfrm>
          <a:solidFill>
            <a:schemeClr val="bg1"/>
          </a:solidFill>
        </p:grpSpPr>
        <p:sp>
          <p:nvSpPr>
            <p:cNvPr id="18" name="Google Shape;9074;p71">
              <a:extLst>
                <a:ext uri="{FF2B5EF4-FFF2-40B4-BE49-F238E27FC236}">
                  <a16:creationId xmlns:a16="http://schemas.microsoft.com/office/drawing/2014/main" id="{81029B9D-4666-43B0-A3BE-751C53A5DB8C}"/>
                </a:ext>
              </a:extLst>
            </p:cNvPr>
            <p:cNvSpPr/>
            <p:nvPr/>
          </p:nvSpPr>
          <p:spPr>
            <a:xfrm>
              <a:off x="-3854372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" name="Google Shape;9075;p71">
              <a:extLst>
                <a:ext uri="{FF2B5EF4-FFF2-40B4-BE49-F238E27FC236}">
                  <a16:creationId xmlns:a16="http://schemas.microsoft.com/office/drawing/2014/main" id="{907291BB-F752-47F1-9C87-C33FBAF49622}"/>
                </a:ext>
              </a:extLst>
            </p:cNvPr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oogle Shape;8799;p70">
            <a:extLst>
              <a:ext uri="{FF2B5EF4-FFF2-40B4-BE49-F238E27FC236}">
                <a16:creationId xmlns:a16="http://schemas.microsoft.com/office/drawing/2014/main" id="{4372F1A4-250D-4C77-B0F7-986DA09B6B6B}"/>
              </a:ext>
            </a:extLst>
          </p:cNvPr>
          <p:cNvGrpSpPr/>
          <p:nvPr/>
        </p:nvGrpSpPr>
        <p:grpSpPr>
          <a:xfrm>
            <a:off x="6160056" y="2950542"/>
            <a:ext cx="345370" cy="343656"/>
            <a:chOff x="-9961625" y="4048175"/>
            <a:chExt cx="357600" cy="355825"/>
          </a:xfrm>
          <a:solidFill>
            <a:schemeClr val="bg1"/>
          </a:solidFill>
        </p:grpSpPr>
        <p:sp>
          <p:nvSpPr>
            <p:cNvPr id="21" name="Google Shape;8800;p70">
              <a:extLst>
                <a:ext uri="{FF2B5EF4-FFF2-40B4-BE49-F238E27FC236}">
                  <a16:creationId xmlns:a16="http://schemas.microsoft.com/office/drawing/2014/main" id="{4D5830F0-61CF-4BEE-A615-982C0D00D6B0}"/>
                </a:ext>
              </a:extLst>
            </p:cNvPr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801;p70">
              <a:extLst>
                <a:ext uri="{FF2B5EF4-FFF2-40B4-BE49-F238E27FC236}">
                  <a16:creationId xmlns:a16="http://schemas.microsoft.com/office/drawing/2014/main" id="{E0B2E3F7-7AA9-415C-8E21-709512923F25}"/>
                </a:ext>
              </a:extLst>
            </p:cNvPr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802;p70">
              <a:extLst>
                <a:ext uri="{FF2B5EF4-FFF2-40B4-BE49-F238E27FC236}">
                  <a16:creationId xmlns:a16="http://schemas.microsoft.com/office/drawing/2014/main" id="{429B1C17-AAC9-49D9-9CB2-D3D27B33B853}"/>
                </a:ext>
              </a:extLst>
            </p:cNvPr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803;p70">
              <a:extLst>
                <a:ext uri="{FF2B5EF4-FFF2-40B4-BE49-F238E27FC236}">
                  <a16:creationId xmlns:a16="http://schemas.microsoft.com/office/drawing/2014/main" id="{E2663613-EECC-46EA-B082-A796ACE49B85}"/>
                </a:ext>
              </a:extLst>
            </p:cNvPr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804;p70">
              <a:extLst>
                <a:ext uri="{FF2B5EF4-FFF2-40B4-BE49-F238E27FC236}">
                  <a16:creationId xmlns:a16="http://schemas.microsoft.com/office/drawing/2014/main" id="{53D9E91F-87FA-46BB-9D15-A243E9FC2E53}"/>
                </a:ext>
              </a:extLst>
            </p:cNvPr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805;p70">
              <a:extLst>
                <a:ext uri="{FF2B5EF4-FFF2-40B4-BE49-F238E27FC236}">
                  <a16:creationId xmlns:a16="http://schemas.microsoft.com/office/drawing/2014/main" id="{2CB86AC5-7BCB-4C60-887D-06A6F996D6C0}"/>
                </a:ext>
              </a:extLst>
            </p:cNvPr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56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THANKS!</a:t>
            </a:r>
            <a:endParaRPr dirty="0"/>
          </a:p>
        </p:txBody>
      </p:sp>
      <p:sp>
        <p:nvSpPr>
          <p:cNvPr id="1577" name="Google Shape;1577;p56"/>
          <p:cNvSpPr txBox="1">
            <a:spLocks noGrp="1"/>
          </p:cNvSpPr>
          <p:nvPr>
            <p:ph type="subTitle" idx="1"/>
          </p:nvPr>
        </p:nvSpPr>
        <p:spPr>
          <a:xfrm>
            <a:off x="3396125" y="3252304"/>
            <a:ext cx="3480300" cy="14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Antwoorden op jullie vragen kunnen nu berekend worden.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subTitle" idx="2"/>
          </p:nvPr>
        </p:nvSpPr>
        <p:spPr>
          <a:xfrm flipH="1">
            <a:off x="4108175" y="1873234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Squada One"/>
                <a:ea typeface="Squada One"/>
                <a:cs typeface="Squada One"/>
                <a:sym typeface="Squada One"/>
              </a:rPr>
              <a:t>ALGORITME EN ‘OPLOSSING’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3"/>
          </p:nvPr>
        </p:nvSpPr>
        <p:spPr>
          <a:xfrm flipH="1">
            <a:off x="4108175" y="2574854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UITKOMST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6"/>
          </p:nvPr>
        </p:nvSpPr>
        <p:spPr>
          <a:xfrm>
            <a:off x="4106650" y="2960400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000" dirty="0"/>
              <a:t>Demonstratie en uitkomsten.</a:t>
            </a:r>
            <a:endParaRPr sz="1000" dirty="0"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1"/>
          </p:nvPr>
        </p:nvSpPr>
        <p:spPr>
          <a:xfrm flipH="1">
            <a:off x="4108175" y="1153775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Squada One"/>
                <a:ea typeface="Squada One"/>
                <a:cs typeface="Squada One"/>
                <a:sym typeface="Squada One"/>
              </a:rPr>
              <a:t>PROBLEEMSTELLING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4"/>
          </p:nvPr>
        </p:nvSpPr>
        <p:spPr>
          <a:xfrm>
            <a:off x="4106650" y="1530075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sz="1000" dirty="0"/>
              <a:t>Waarover gaat ons project?</a:t>
            </a:r>
            <a:endParaRPr sz="1000" dirty="0"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5"/>
          </p:nvPr>
        </p:nvSpPr>
        <p:spPr>
          <a:xfrm>
            <a:off x="4106650" y="2248923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sz="1000" dirty="0"/>
              <a:t>Hoe hebben we het probleem aangepakt?</a:t>
            </a:r>
            <a:endParaRPr sz="1000" dirty="0"/>
          </a:p>
        </p:txBody>
      </p:sp>
      <p:sp>
        <p:nvSpPr>
          <p:cNvPr id="217" name="Google Shape;217;p29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INHOUD</a:t>
            </a:r>
            <a:endParaRPr dirty="0"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7"/>
          </p:nvPr>
        </p:nvSpPr>
        <p:spPr>
          <a:xfrm flipH="1">
            <a:off x="4108175" y="3276477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REFLECTIE</a:t>
            </a:r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8"/>
          </p:nvPr>
        </p:nvSpPr>
        <p:spPr>
          <a:xfrm>
            <a:off x="4106650" y="3662025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/>
              <a:t>Valkuilen, toekomst..?</a:t>
            </a:r>
            <a:endParaRPr sz="1000" dirty="0"/>
          </a:p>
        </p:txBody>
      </p:sp>
      <p:sp>
        <p:nvSpPr>
          <p:cNvPr id="220" name="Google Shape;220;p29"/>
          <p:cNvSpPr txBox="1">
            <a:spLocks noGrp="1"/>
          </p:cNvSpPr>
          <p:nvPr>
            <p:ph type="title" idx="9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221" name="Google Shape;221;p29"/>
          <p:cNvSpPr txBox="1">
            <a:spLocks noGrp="1"/>
          </p:cNvSpPr>
          <p:nvPr>
            <p:ph type="title" idx="13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222" name="Google Shape;222;p29"/>
          <p:cNvSpPr txBox="1">
            <a:spLocks noGrp="1"/>
          </p:cNvSpPr>
          <p:nvPr>
            <p:ph type="title" idx="14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223" name="Google Shape;223;p29"/>
          <p:cNvSpPr txBox="1">
            <a:spLocks noGrp="1"/>
          </p:cNvSpPr>
          <p:nvPr>
            <p:ph type="title" idx="15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Cha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build="p"/>
      <p:bldP spid="212" grpId="0" build="p"/>
      <p:bldP spid="213" grpId="0" build="p"/>
      <p:bldP spid="214" grpId="0" build="p"/>
      <p:bldP spid="215" grpId="0" build="p"/>
      <p:bldP spid="216" grpId="0" build="p"/>
      <p:bldP spid="218" grpId="0" build="p"/>
      <p:bldP spid="219" grpId="0" build="p"/>
      <p:bldP spid="220" grpId="0"/>
      <p:bldP spid="221" grpId="0"/>
      <p:bldP spid="222" grpId="0"/>
      <p:bldP spid="2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PROBLEEMSTELLING</a:t>
            </a:r>
            <a:endParaRPr lang="nl-BE" dirty="0">
              <a:solidFill>
                <a:srgbClr val="FFFFFF"/>
              </a:solidFill>
            </a:endParaRPr>
          </a:p>
        </p:txBody>
      </p:sp>
      <p:sp>
        <p:nvSpPr>
          <p:cNvPr id="235" name="Google Shape;235;p31"/>
          <p:cNvSpPr txBox="1">
            <a:spLocks noGrp="1"/>
          </p:cNvSpPr>
          <p:nvPr>
            <p:ph type="title" idx="2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1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Waarover gaat ons project?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buiten, boom, blad, plant&#10;&#10;Automatisch gegenereerde beschrijving">
            <a:extLst>
              <a:ext uri="{FF2B5EF4-FFF2-40B4-BE49-F238E27FC236}">
                <a16:creationId xmlns:a16="http://schemas.microsoft.com/office/drawing/2014/main" id="{FEB80DD8-DC6F-4DC5-9603-F6BBBE8E0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47" r="14560"/>
          <a:stretch/>
        </p:blipFill>
        <p:spPr>
          <a:xfrm>
            <a:off x="6270479" y="1315301"/>
            <a:ext cx="1740958" cy="1740959"/>
          </a:xfrm>
          <a:prstGeom prst="rect">
            <a:avLst/>
          </a:prstGeom>
        </p:spPr>
      </p:pic>
      <p:pic>
        <p:nvPicPr>
          <p:cNvPr id="8" name="Afbeelding 7" descr="Afbeelding met buiten, plant, blad, groen&#10;&#10;Automatisch gegenereerde beschrijving">
            <a:extLst>
              <a:ext uri="{FF2B5EF4-FFF2-40B4-BE49-F238E27FC236}">
                <a16:creationId xmlns:a16="http://schemas.microsoft.com/office/drawing/2014/main" id="{C60C7041-48BE-4E5C-A483-3D6D71B0BD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46" t="450" r="15070" b="-450"/>
          <a:stretch/>
        </p:blipFill>
        <p:spPr>
          <a:xfrm>
            <a:off x="3762886" y="1321875"/>
            <a:ext cx="1735311" cy="1740959"/>
          </a:xfrm>
          <a:prstGeom prst="rect">
            <a:avLst/>
          </a:prstGeom>
        </p:spPr>
      </p:pic>
      <p:pic>
        <p:nvPicPr>
          <p:cNvPr id="6" name="Afbeelding 5" descr="Afbeelding met buiten, blad, plant, sluiten&#10;&#10;Automatisch gegenereerde beschrijving">
            <a:extLst>
              <a:ext uri="{FF2B5EF4-FFF2-40B4-BE49-F238E27FC236}">
                <a16:creationId xmlns:a16="http://schemas.microsoft.com/office/drawing/2014/main" id="{A4B58821-DEBA-4ABB-AFEB-DC6FD159D2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500" r="14917"/>
          <a:stretch/>
        </p:blipFill>
        <p:spPr>
          <a:xfrm>
            <a:off x="1202178" y="1308727"/>
            <a:ext cx="1735311" cy="1720761"/>
          </a:xfrm>
          <a:prstGeom prst="rect">
            <a:avLst/>
          </a:prstGeom>
        </p:spPr>
      </p:pic>
      <p:grpSp>
        <p:nvGrpSpPr>
          <p:cNvPr id="1548" name="Google Shape;1548;p55"/>
          <p:cNvGrpSpPr/>
          <p:nvPr/>
        </p:nvGrpSpPr>
        <p:grpSpPr>
          <a:xfrm>
            <a:off x="1214592" y="1312970"/>
            <a:ext cx="1720760" cy="2367920"/>
            <a:chOff x="1214592" y="1312970"/>
            <a:chExt cx="1467893" cy="2019952"/>
          </a:xfrm>
        </p:grpSpPr>
        <p:sp>
          <p:nvSpPr>
            <p:cNvPr id="1549" name="Google Shape;1549;p55"/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50" name="Google Shape;1550;p55"/>
            <p:cNvCxnSpPr>
              <a:cxnSpLocks/>
              <a:stCxn id="1549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sp>
        <p:nvSpPr>
          <p:cNvPr id="1565" name="Google Shape;1565;p55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KORTE SCHETS</a:t>
            </a:r>
            <a:endParaRPr dirty="0"/>
          </a:p>
        </p:txBody>
      </p:sp>
      <p:sp>
        <p:nvSpPr>
          <p:cNvPr id="1566" name="Google Shape;1566;p55"/>
          <p:cNvSpPr txBox="1">
            <a:spLocks noGrp="1"/>
          </p:cNvSpPr>
          <p:nvPr>
            <p:ph type="ctrTitle"/>
          </p:nvPr>
        </p:nvSpPr>
        <p:spPr>
          <a:xfrm>
            <a:off x="1158050" y="3799550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GEZOND</a:t>
            </a:r>
            <a:endParaRPr dirty="0"/>
          </a:p>
        </p:txBody>
      </p:sp>
      <p:sp>
        <p:nvSpPr>
          <p:cNvPr id="1568" name="Google Shape;1568;p55"/>
          <p:cNvSpPr txBox="1">
            <a:spLocks noGrp="1"/>
          </p:cNvSpPr>
          <p:nvPr>
            <p:ph type="ctrTitle"/>
          </p:nvPr>
        </p:nvSpPr>
        <p:spPr>
          <a:xfrm>
            <a:off x="3688827" y="3806123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RUST</a:t>
            </a:r>
            <a:endParaRPr dirty="0"/>
          </a:p>
        </p:txBody>
      </p:sp>
      <p:sp>
        <p:nvSpPr>
          <p:cNvPr id="1570" name="Google Shape;1570;p55"/>
          <p:cNvSpPr txBox="1">
            <a:spLocks noGrp="1"/>
          </p:cNvSpPr>
          <p:nvPr>
            <p:ph type="ctrTitle"/>
          </p:nvPr>
        </p:nvSpPr>
        <p:spPr>
          <a:xfrm>
            <a:off x="6200307" y="3804799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SCAB</a:t>
            </a:r>
            <a:endParaRPr dirty="0"/>
          </a:p>
        </p:txBody>
      </p:sp>
      <p:grpSp>
        <p:nvGrpSpPr>
          <p:cNvPr id="35" name="Google Shape;1548;p55">
            <a:extLst>
              <a:ext uri="{FF2B5EF4-FFF2-40B4-BE49-F238E27FC236}">
                <a16:creationId xmlns:a16="http://schemas.microsoft.com/office/drawing/2014/main" id="{AA79196C-14C3-4853-B821-2BB7461EE2E9}"/>
              </a:ext>
            </a:extLst>
          </p:cNvPr>
          <p:cNvGrpSpPr/>
          <p:nvPr/>
        </p:nvGrpSpPr>
        <p:grpSpPr>
          <a:xfrm>
            <a:off x="3760758" y="1315301"/>
            <a:ext cx="1737440" cy="2390873"/>
            <a:chOff x="1214592" y="1312970"/>
            <a:chExt cx="1467893" cy="2019952"/>
          </a:xfrm>
        </p:grpSpPr>
        <p:sp>
          <p:nvSpPr>
            <p:cNvPr id="36" name="Google Shape;1549;p55">
              <a:extLst>
                <a:ext uri="{FF2B5EF4-FFF2-40B4-BE49-F238E27FC236}">
                  <a16:creationId xmlns:a16="http://schemas.microsoft.com/office/drawing/2014/main" id="{24E4E1D2-6CD3-4E65-922A-C036DBCCBDC1}"/>
                </a:ext>
              </a:extLst>
            </p:cNvPr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1550;p55">
              <a:extLst>
                <a:ext uri="{FF2B5EF4-FFF2-40B4-BE49-F238E27FC236}">
                  <a16:creationId xmlns:a16="http://schemas.microsoft.com/office/drawing/2014/main" id="{FFB4CCBC-DB30-4D94-981F-676D681D000E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38" name="Google Shape;1548;p55">
            <a:extLst>
              <a:ext uri="{FF2B5EF4-FFF2-40B4-BE49-F238E27FC236}">
                <a16:creationId xmlns:a16="http://schemas.microsoft.com/office/drawing/2014/main" id="{E5A7E8E2-22EA-4AF1-B07D-EBC34C261645}"/>
              </a:ext>
            </a:extLst>
          </p:cNvPr>
          <p:cNvGrpSpPr/>
          <p:nvPr/>
        </p:nvGrpSpPr>
        <p:grpSpPr>
          <a:xfrm>
            <a:off x="6270478" y="1315415"/>
            <a:ext cx="1740959" cy="2395715"/>
            <a:chOff x="1214592" y="1312970"/>
            <a:chExt cx="1467893" cy="2019952"/>
          </a:xfrm>
        </p:grpSpPr>
        <p:sp>
          <p:nvSpPr>
            <p:cNvPr id="39" name="Google Shape;1549;p55">
              <a:extLst>
                <a:ext uri="{FF2B5EF4-FFF2-40B4-BE49-F238E27FC236}">
                  <a16:creationId xmlns:a16="http://schemas.microsoft.com/office/drawing/2014/main" id="{67510D26-0A29-4A8E-B71B-EB3D8C2735EF}"/>
                </a:ext>
              </a:extLst>
            </p:cNvPr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" name="Google Shape;1550;p55">
              <a:extLst>
                <a:ext uri="{FF2B5EF4-FFF2-40B4-BE49-F238E27FC236}">
                  <a16:creationId xmlns:a16="http://schemas.microsoft.com/office/drawing/2014/main" id="{E1013987-64AC-410A-81C4-4773DBB77D0E}"/>
                </a:ext>
              </a:extLst>
            </p:cNvPr>
            <p:cNvCxnSpPr>
              <a:cxnSpLocks/>
              <a:stCxn id="39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22398668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ctrTitle"/>
          </p:nvPr>
        </p:nvSpPr>
        <p:spPr>
          <a:xfrm>
            <a:off x="4916557" y="1440300"/>
            <a:ext cx="2845693" cy="101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... ENKELE VOORBEELDEN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1"/>
          </p:nvPr>
        </p:nvSpPr>
        <p:spPr>
          <a:xfrm>
            <a:off x="1680100" y="2815900"/>
            <a:ext cx="6225300" cy="145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/>
              <a:t>Gezond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/>
              <a:t>Complex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 err="1"/>
              <a:t>Frog</a:t>
            </a:r>
            <a:r>
              <a:rPr lang="nl-BE" sz="1100" dirty="0"/>
              <a:t> Eye </a:t>
            </a:r>
            <a:r>
              <a:rPr lang="nl-BE" sz="1100" dirty="0" err="1"/>
              <a:t>Leaf</a:t>
            </a:r>
            <a:r>
              <a:rPr lang="nl-BE" sz="1100" dirty="0"/>
              <a:t> Spot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 err="1"/>
              <a:t>Powdery</a:t>
            </a:r>
            <a:r>
              <a:rPr lang="nl-BE" sz="1100" dirty="0"/>
              <a:t> </a:t>
            </a:r>
            <a:r>
              <a:rPr lang="nl-BE" sz="1100" dirty="0" err="1"/>
              <a:t>Mildew</a:t>
            </a:r>
            <a:endParaRPr lang="nl-BE" sz="1100" dirty="0"/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/>
              <a:t>Rust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 err="1"/>
              <a:t>Scab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/>
              <a:t>Een combinatie van …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6C19C95A-D585-4B06-AD7C-E1DEB095BDEE}"/>
              </a:ext>
            </a:extLst>
          </p:cNvPr>
          <p:cNvSpPr txBox="1"/>
          <p:nvPr/>
        </p:nvSpPr>
        <p:spPr>
          <a:xfrm>
            <a:off x="5227983" y="2743181"/>
            <a:ext cx="19215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700" dirty="0">
                <a:solidFill>
                  <a:schemeClr val="bg1"/>
                </a:solidFill>
              </a:rPr>
              <a:t>{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"scab":4826,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"healthy":4624,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"frog_eye_leaf_spot":3181,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"rust":1860,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"complex":1602,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"powdery_mildew":1184,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scab</a:t>
            </a:r>
            <a:r>
              <a:rPr lang="nl-BE" sz="700" dirty="0">
                <a:solidFill>
                  <a:schemeClr val="bg1"/>
                </a:solidFill>
              </a:rPr>
              <a:t> frog_eye_leaf_spot":686,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scab</a:t>
            </a:r>
            <a:r>
              <a:rPr lang="nl-BE" sz="700" dirty="0">
                <a:solidFill>
                  <a:schemeClr val="bg1"/>
                </a:solidFill>
              </a:rPr>
              <a:t> </a:t>
            </a:r>
            <a:r>
              <a:rPr lang="nl-BE" sz="700" dirty="0" err="1">
                <a:solidFill>
                  <a:schemeClr val="bg1"/>
                </a:solidFill>
              </a:rPr>
              <a:t>frog_eye_leaf_spot</a:t>
            </a:r>
            <a:r>
              <a:rPr lang="nl-BE" sz="700" dirty="0">
                <a:solidFill>
                  <a:schemeClr val="bg1"/>
                </a:solidFill>
              </a:rPr>
              <a:t> complex":200,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frog_eye_leaf_spot</a:t>
            </a:r>
            <a:r>
              <a:rPr lang="nl-BE" sz="700" dirty="0">
                <a:solidFill>
                  <a:schemeClr val="bg1"/>
                </a:solidFill>
              </a:rPr>
              <a:t> complex":165,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 frog_eye_leaf_spot":120,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 complex":97,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powdery_mildew</a:t>
            </a:r>
            <a:r>
              <a:rPr lang="nl-BE" sz="700" dirty="0">
                <a:solidFill>
                  <a:schemeClr val="bg1"/>
                </a:solidFill>
              </a:rPr>
              <a:t> complex":87</a:t>
            </a:r>
          </a:p>
          <a:p>
            <a:r>
              <a:rPr lang="nl-BE" sz="700" dirty="0">
                <a:solidFill>
                  <a:schemeClr val="bg1"/>
                </a:solidFill>
              </a:rPr>
              <a:t>}</a:t>
            </a:r>
          </a:p>
        </p:txBody>
      </p:sp>
      <p:pic>
        <p:nvPicPr>
          <p:cNvPr id="1026" name="Picture 2" descr="Early blight of potato and tomato (Early lehemädanik {Alternaria} kartulite  ja tomatite - Estonian)">
            <a:extLst>
              <a:ext uri="{FF2B5EF4-FFF2-40B4-BE49-F238E27FC236}">
                <a16:creationId xmlns:a16="http://schemas.microsoft.com/office/drawing/2014/main" id="{523FB6D1-AB0D-4515-9D90-4C6E810DF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501" y="1309254"/>
            <a:ext cx="2350943" cy="156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915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ctrTitle"/>
          </p:nvPr>
        </p:nvSpPr>
        <p:spPr>
          <a:xfrm>
            <a:off x="4916557" y="1440300"/>
            <a:ext cx="2845693" cy="101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OUTPUT LAYER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E655E3D-A6D1-490E-98EA-B71E7056E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650" y="3204100"/>
            <a:ext cx="3714750" cy="1066800"/>
          </a:xfrm>
          <a:prstGeom prst="rect">
            <a:avLst/>
          </a:prstGeom>
        </p:spPr>
      </p:pic>
      <p:sp>
        <p:nvSpPr>
          <p:cNvPr id="25" name="Tekstvak 24">
            <a:extLst>
              <a:ext uri="{FF2B5EF4-FFF2-40B4-BE49-F238E27FC236}">
                <a16:creationId xmlns:a16="http://schemas.microsoft.com/office/drawing/2014/main" id="{045CB8F9-497C-42A7-B3FA-92C788A071E0}"/>
              </a:ext>
            </a:extLst>
          </p:cNvPr>
          <p:cNvSpPr txBox="1"/>
          <p:nvPr/>
        </p:nvSpPr>
        <p:spPr>
          <a:xfrm>
            <a:off x="890602" y="1690020"/>
            <a:ext cx="1921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900" dirty="0">
                <a:solidFill>
                  <a:schemeClr val="bg1"/>
                </a:solidFill>
              </a:rPr>
              <a:t>{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"scab":4826,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"healthy":4624,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"frog_eye_leaf_spot":3181,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"rust":1860,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"complex":1602,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"powdery_mildew":1184,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scab</a:t>
            </a:r>
            <a:r>
              <a:rPr lang="nl-BE" sz="900" dirty="0">
                <a:solidFill>
                  <a:schemeClr val="bg1"/>
                </a:solidFill>
              </a:rPr>
              <a:t> frog_eye_leaf_spot":686,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scab</a:t>
            </a:r>
            <a:r>
              <a:rPr lang="nl-BE" sz="900" dirty="0">
                <a:solidFill>
                  <a:schemeClr val="bg1"/>
                </a:solidFill>
              </a:rPr>
              <a:t> </a:t>
            </a:r>
            <a:r>
              <a:rPr lang="nl-BE" sz="900" dirty="0" err="1">
                <a:solidFill>
                  <a:schemeClr val="bg1"/>
                </a:solidFill>
              </a:rPr>
              <a:t>frog_eye_leaf_spot</a:t>
            </a:r>
            <a:r>
              <a:rPr lang="nl-BE" sz="900" dirty="0">
                <a:solidFill>
                  <a:schemeClr val="bg1"/>
                </a:solidFill>
              </a:rPr>
              <a:t> complex":200,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frog_eye_leaf_spot</a:t>
            </a:r>
            <a:r>
              <a:rPr lang="nl-BE" sz="900" dirty="0">
                <a:solidFill>
                  <a:schemeClr val="bg1"/>
                </a:solidFill>
              </a:rPr>
              <a:t> complex":165,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 frog_eye_leaf_spot":120,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 complex":97,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powdery_mildew</a:t>
            </a:r>
            <a:r>
              <a:rPr lang="nl-BE" sz="900" dirty="0">
                <a:solidFill>
                  <a:schemeClr val="bg1"/>
                </a:solidFill>
              </a:rPr>
              <a:t> complex":87</a:t>
            </a:r>
          </a:p>
          <a:p>
            <a:r>
              <a:rPr lang="nl-BE" sz="900" dirty="0">
                <a:solidFill>
                  <a:schemeClr val="bg1"/>
                </a:solidFill>
              </a:rPr>
              <a:t>}</a:t>
            </a:r>
          </a:p>
        </p:txBody>
      </p:sp>
      <p:cxnSp>
        <p:nvCxnSpPr>
          <p:cNvPr id="26" name="Google Shape;1338;p43">
            <a:extLst>
              <a:ext uri="{FF2B5EF4-FFF2-40B4-BE49-F238E27FC236}">
                <a16:creationId xmlns:a16="http://schemas.microsoft.com/office/drawing/2014/main" id="{5ABFCF11-B337-47E7-ACC7-6F04BF073864}"/>
              </a:ext>
            </a:extLst>
          </p:cNvPr>
          <p:cNvCxnSpPr>
            <a:cxnSpLocks/>
            <a:stCxn id="27" idx="4"/>
          </p:cNvCxnSpPr>
          <p:nvPr/>
        </p:nvCxnSpPr>
        <p:spPr>
          <a:xfrm rot="5400000">
            <a:off x="3637831" y="2329348"/>
            <a:ext cx="12700" cy="3883105"/>
          </a:xfrm>
          <a:prstGeom prst="bentConnector4">
            <a:avLst>
              <a:gd name="adj1" fmla="val 3313071"/>
              <a:gd name="adj2" fmla="val 99916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" name="Google Shape;1339;p43">
            <a:extLst>
              <a:ext uri="{FF2B5EF4-FFF2-40B4-BE49-F238E27FC236}">
                <a16:creationId xmlns:a16="http://schemas.microsoft.com/office/drawing/2014/main" id="{E71303AD-8589-40BF-8471-1A9E01EBDC47}"/>
              </a:ext>
            </a:extLst>
          </p:cNvPr>
          <p:cNvSpPr/>
          <p:nvPr/>
        </p:nvSpPr>
        <p:spPr>
          <a:xfrm>
            <a:off x="5360383" y="3832900"/>
            <a:ext cx="438000" cy="438000"/>
          </a:xfrm>
          <a:prstGeom prst="ellipse">
            <a:avLst/>
          </a:prstGeom>
          <a:solidFill>
            <a:srgbClr val="7F7ABE">
              <a:alpha val="31000"/>
            </a:srgbClr>
          </a:solidFill>
          <a:ln w="19050" cap="flat" cmpd="sng">
            <a:solidFill>
              <a:srgbClr val="7F7A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4095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ctrTitle" idx="2"/>
          </p:nvPr>
        </p:nvSpPr>
        <p:spPr>
          <a:xfrm>
            <a:off x="2886275" y="2446475"/>
            <a:ext cx="32937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latin typeface="Squada One"/>
                <a:ea typeface="Squada One"/>
                <a:cs typeface="Squada One"/>
                <a:sym typeface="Squada One"/>
              </a:rPr>
              <a:t>ALGORITME EN ‘OPLOSSING’</a:t>
            </a:r>
          </a:p>
        </p:txBody>
      </p:sp>
      <p:sp>
        <p:nvSpPr>
          <p:cNvPr id="320" name="Google Shape;320;p39"/>
          <p:cNvSpPr txBox="1">
            <a:spLocks noGrp="1"/>
          </p:cNvSpPr>
          <p:nvPr>
            <p:ph type="subTitle" idx="3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Hoe hebben we het probleem aangepakt?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title" idx="4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TRANSFER LEARNING</a:t>
            </a:r>
            <a:endParaRPr sz="1800" dirty="0"/>
          </a:p>
        </p:txBody>
      </p:sp>
      <p:sp>
        <p:nvSpPr>
          <p:cNvPr id="242" name="Google Shape;242;p32"/>
          <p:cNvSpPr txBox="1">
            <a:spLocks noGrp="1"/>
          </p:cNvSpPr>
          <p:nvPr>
            <p:ph type="subTitle" idx="1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https://www.kaggle.com/c/plant-pathology-2021-fgvc8/data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HOGERE BATCH SIZE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841513" y="3797425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✔ 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improvement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 </a:t>
            </a:r>
            <a:br>
              <a:rPr lang="nl-BE" b="0" i="0" dirty="0">
                <a:solidFill>
                  <a:srgbClr val="C9D1D9"/>
                </a:solidFill>
                <a:effectLst/>
                <a:latin typeface="+mj-lt"/>
              </a:rPr>
            </a:br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</a:t>
            </a:r>
            <a:br>
              <a:rPr lang="nl-BE" b="0" i="0" dirty="0">
                <a:solidFill>
                  <a:srgbClr val="C9D1D9"/>
                </a:solidFill>
                <a:effectLst/>
                <a:latin typeface="+mj-lt"/>
              </a:rPr>
            </a:b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Batch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size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gestopt voor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early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stopping kon stopzetten</a:t>
            </a:r>
          </a:p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Amper boven 50% op validatie data</a:t>
            </a: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33936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BATCH NORMALISATIE + DROPOUT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93657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decreases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 algn="l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(Waarschijnlijk bij de slechtste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scores)</a:t>
            </a: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BATCH NORMALISATIE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FF0000"/>
                </a:solidFill>
                <a:latin typeface="+mj-lt"/>
              </a:rPr>
              <a:t>✘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Accuracy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decreases</a:t>
            </a:r>
            <a:endParaRPr lang="nl-BE" dirty="0">
              <a:solidFill>
                <a:srgbClr val="C9D1D9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Wav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</TotalTime>
  <Words>542</Words>
  <Application>Microsoft Office PowerPoint</Application>
  <PresentationFormat>Diavoorstelling (16:9)</PresentationFormat>
  <Paragraphs>118</Paragraphs>
  <Slides>17</Slides>
  <Notes>17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17</vt:i4>
      </vt:variant>
    </vt:vector>
  </HeadingPairs>
  <TitlesOfParts>
    <vt:vector size="21" baseType="lpstr">
      <vt:lpstr>Squada One</vt:lpstr>
      <vt:lpstr>Arial</vt:lpstr>
      <vt:lpstr>Roboto Slab Regular</vt:lpstr>
      <vt:lpstr>Data Waves by Slidesgo</vt:lpstr>
      <vt:lpstr>FOLIAR DISEASES</vt:lpstr>
      <vt:lpstr>INHOUD</vt:lpstr>
      <vt:lpstr> PROBLEEMSTELLING</vt:lpstr>
      <vt:lpstr>KORTE SCHETS</vt:lpstr>
      <vt:lpstr>... ENKELE VOORBEELDEN</vt:lpstr>
      <vt:lpstr>OUTPUT LAYER</vt:lpstr>
      <vt:lpstr>ALGORITME EN ‘OPLOSSING’</vt:lpstr>
      <vt:lpstr>TRANSFER LEARNING</vt:lpstr>
      <vt:lpstr>OBSTAKELS EN ONDERVINDINGEN</vt:lpstr>
      <vt:lpstr>OBSTAKELS EN ONDERVINDINGEN</vt:lpstr>
      <vt:lpstr>OBSTAKELS EN ONDERVINDINGEN</vt:lpstr>
      <vt:lpstr>UITKOMST</vt:lpstr>
      <vt:lpstr>DEMO</vt:lpstr>
      <vt:lpstr>ACURRACY SCORES</vt:lpstr>
      <vt:lpstr>REFLECTIE</vt:lpstr>
      <vt:lpstr>REFLECTIE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FOLIAR DISEASES</dc:title>
  <dc:creator>Stijn</dc:creator>
  <cp:lastModifiedBy>Tassenoy Stijn</cp:lastModifiedBy>
  <cp:revision>35</cp:revision>
  <dcterms:modified xsi:type="dcterms:W3CDTF">2021-05-19T09:53:53Z</dcterms:modified>
</cp:coreProperties>
</file>